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9" r:id="rId5"/>
    <p:sldId id="257" r:id="rId6"/>
    <p:sldId id="260"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27A7CC-12BF-A342-99CE-2CFFC80482FE}" v="58" dt="2020-10-19T04:41:22.180"/>
    <p1510:client id="{31ED6204-0354-4920-A3BD-291CA020317A}" v="14" dt="2020-06-29T03:19:15.670"/>
    <p1510:client id="{536B1A97-9C3B-426D-8EDE-676CF9ED519E}" v="4" dt="2020-06-24T01:20:50.918"/>
    <p1510:client id="{93D17BBA-6FC6-4825-A901-BEEB5E1DD9F7}" v="25" dt="2020-10-19T04:34:03.265"/>
    <p1510:client id="{B8B4AB95-AFE5-14C3-4431-8D1532F3D9E5}" v="55" dt="2020-10-27T02:12:53.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7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A78C6-716A-43D6-84E5-9BE489B235B6}" type="datetimeFigureOut">
              <a:rPr lang="en-US" smtClean="0"/>
              <a:t>10/27/2020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7C3907-DA4A-4F44-8B0A-19F686CA7B0E}" type="slidenum">
              <a:rPr lang="en-US" smtClean="0"/>
              <a:t>‹#›</a:t>
            </a:fld>
            <a:endParaRPr lang="en-US"/>
          </a:p>
        </p:txBody>
      </p:sp>
    </p:spTree>
    <p:extLst>
      <p:ext uri="{BB962C8B-B14F-4D97-AF65-F5344CB8AC3E}">
        <p14:creationId xmlns:p14="http://schemas.microsoft.com/office/powerpoint/2010/main" val="3850047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7C3907-DA4A-4F44-8B0A-19F686CA7B0E}" type="slidenum">
              <a:rPr lang="en-US" smtClean="0"/>
              <a:t>4</a:t>
            </a:fld>
            <a:endParaRPr lang="en-US"/>
          </a:p>
        </p:txBody>
      </p:sp>
    </p:spTree>
    <p:extLst>
      <p:ext uri="{BB962C8B-B14F-4D97-AF65-F5344CB8AC3E}">
        <p14:creationId xmlns:p14="http://schemas.microsoft.com/office/powerpoint/2010/main" val="212787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ohkust.sharepoint.com/:p:/s/TeT-Onlineteachingrelated/ERXZ6t3AhDJPgZlGux_1yiQB74gzRyn8O8bxbWpaoXM6oQ?e=1YFcZI" TargetMode="External"/><Relationship Id="rId2" Type="http://schemas.openxmlformats.org/officeDocument/2006/relationships/hyperlink" Target="https://www.scu.edu/ethics/focus-areas/internet-ethics/resources/targeting-a-broken-heart/" TargetMode="External"/><Relationship Id="rId1" Type="http://schemas.openxmlformats.org/officeDocument/2006/relationships/slideLayout" Target="../slideLayouts/slideLayout2.xml"/><Relationship Id="rId6" Type="http://schemas.openxmlformats.org/officeDocument/2006/relationships/hyperlink" Target="https://canvas.ust.hk/courses/7289/quizzes/32895?module_item_id=466464" TargetMode="External"/><Relationship Id="rId5" Type="http://schemas.openxmlformats.org/officeDocument/2006/relationships/hyperlink" Target="https://support.microsoft.com/en-us/office/share-your-documents-b8b4498b-f365-499d-b9a7-5ec65e2ab00d?ui=en-us&amp;rs=en-us&amp;ad=us" TargetMode="External"/><Relationship Id="rId4" Type="http://schemas.openxmlformats.org/officeDocument/2006/relationships/hyperlink" Target="https://www.offic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a:t>Group _______</a:t>
            </a:r>
            <a:endParaRPr lang="en-US"/>
          </a:p>
        </p:txBody>
      </p:sp>
      <p:graphicFrame>
        <p:nvGraphicFramePr>
          <p:cNvPr id="4" name="Table 4">
            <a:extLst>
              <a:ext uri="{FF2B5EF4-FFF2-40B4-BE49-F238E27FC236}">
                <a16:creationId xmlns:a16="http://schemas.microsoft.com/office/drawing/2014/main" id="{8F82D76D-D40B-4709-B8CC-36E3DCE89B8B}"/>
              </a:ext>
            </a:extLst>
          </p:cNvPr>
          <p:cNvGraphicFramePr>
            <a:graphicFrameLocks noGrp="1"/>
          </p:cNvGraphicFramePr>
          <p:nvPr>
            <p:extLst>
              <p:ext uri="{D42A27DB-BD31-4B8C-83A1-F6EECF244321}">
                <p14:modId xmlns:p14="http://schemas.microsoft.com/office/powerpoint/2010/main" val="1888616955"/>
              </p:ext>
            </p:extLst>
          </p:nvPr>
        </p:nvGraphicFramePr>
        <p:xfrm>
          <a:off x="1003139" y="1871240"/>
          <a:ext cx="10178186" cy="3548216"/>
        </p:xfrm>
        <a:graphic>
          <a:graphicData uri="http://schemas.openxmlformats.org/drawingml/2006/table">
            <a:tbl>
              <a:tblPr firstRow="1" bandRow="1">
                <a:tableStyleId>{7DF18680-E054-41AD-8BC1-D1AEF772440D}</a:tableStyleId>
              </a:tblPr>
              <a:tblGrid>
                <a:gridCol w="5089093">
                  <a:extLst>
                    <a:ext uri="{9D8B030D-6E8A-4147-A177-3AD203B41FA5}">
                      <a16:colId xmlns:a16="http://schemas.microsoft.com/office/drawing/2014/main" val="1325169224"/>
                    </a:ext>
                  </a:extLst>
                </a:gridCol>
                <a:gridCol w="5089093">
                  <a:extLst>
                    <a:ext uri="{9D8B030D-6E8A-4147-A177-3AD203B41FA5}">
                      <a16:colId xmlns:a16="http://schemas.microsoft.com/office/drawing/2014/main" val="1557860904"/>
                    </a:ext>
                  </a:extLst>
                </a:gridCol>
              </a:tblGrid>
              <a:tr h="540151">
                <a:tc>
                  <a:txBody>
                    <a:bodyPr/>
                    <a:lstStyle/>
                    <a:p>
                      <a:r>
                        <a:rPr lang="en-US"/>
                        <a:t>Student Name</a:t>
                      </a:r>
                    </a:p>
                  </a:txBody>
                  <a:tcPr/>
                </a:tc>
                <a:tc>
                  <a:txBody>
                    <a:bodyPr/>
                    <a:lstStyle/>
                    <a:p>
                      <a:r>
                        <a:rPr lang="en-US"/>
                        <a:t>Student ID</a:t>
                      </a:r>
                    </a:p>
                  </a:txBody>
                  <a:tcPr/>
                </a:tc>
                <a:extLst>
                  <a:ext uri="{0D108BD9-81ED-4DB2-BD59-A6C34878D82A}">
                    <a16:rowId xmlns:a16="http://schemas.microsoft.com/office/drawing/2014/main" val="3633179206"/>
                  </a:ext>
                </a:extLst>
              </a:tr>
              <a:tr h="472632">
                <a:tc>
                  <a:txBody>
                    <a:bodyPr/>
                    <a:lstStyle/>
                    <a:p>
                      <a:endParaRPr lang="en-US"/>
                    </a:p>
                    <a:p>
                      <a:pPr lvl="0">
                        <a:buNone/>
                      </a:pPr>
                      <a:endParaRPr lang="en-US"/>
                    </a:p>
                  </a:txBody>
                  <a:tcPr/>
                </a:tc>
                <a:tc>
                  <a:txBody>
                    <a:bodyPr/>
                    <a:lstStyle/>
                    <a:p>
                      <a:endParaRPr lang="en-US"/>
                    </a:p>
                  </a:txBody>
                  <a:tcPr/>
                </a:tc>
                <a:extLst>
                  <a:ext uri="{0D108BD9-81ED-4DB2-BD59-A6C34878D82A}">
                    <a16:rowId xmlns:a16="http://schemas.microsoft.com/office/drawing/2014/main" val="3676450609"/>
                  </a:ext>
                </a:extLst>
              </a:tr>
              <a:tr h="607670">
                <a:tc>
                  <a:txBody>
                    <a:bodyPr/>
                    <a:lstStyle/>
                    <a:p>
                      <a:endParaRPr lang="en-US"/>
                    </a:p>
                  </a:txBody>
                  <a:tcPr/>
                </a:tc>
                <a:tc>
                  <a:txBody>
                    <a:bodyPr/>
                    <a:lstStyle/>
                    <a:p>
                      <a:endParaRPr lang="en-US"/>
                    </a:p>
                  </a:txBody>
                  <a:tcPr/>
                </a:tc>
                <a:extLst>
                  <a:ext uri="{0D108BD9-81ED-4DB2-BD59-A6C34878D82A}">
                    <a16:rowId xmlns:a16="http://schemas.microsoft.com/office/drawing/2014/main" val="629295771"/>
                  </a:ext>
                </a:extLst>
              </a:tr>
              <a:tr h="733063">
                <a:tc>
                  <a:txBody>
                    <a:bodyPr/>
                    <a:lstStyle/>
                    <a:p>
                      <a:endParaRPr lang="en-US"/>
                    </a:p>
                  </a:txBody>
                  <a:tcPr/>
                </a:tc>
                <a:tc>
                  <a:txBody>
                    <a:bodyPr/>
                    <a:lstStyle/>
                    <a:p>
                      <a:endParaRPr lang="en-US"/>
                    </a:p>
                  </a:txBody>
                  <a:tcPr/>
                </a:tc>
                <a:extLst>
                  <a:ext uri="{0D108BD9-81ED-4DB2-BD59-A6C34878D82A}">
                    <a16:rowId xmlns:a16="http://schemas.microsoft.com/office/drawing/2014/main" val="954178028"/>
                  </a:ext>
                </a:extLst>
              </a:tr>
              <a:tr h="1027252">
                <a:tc>
                  <a:txBody>
                    <a:bodyPr/>
                    <a:lstStyle/>
                    <a:p>
                      <a:pPr lvl="0">
                        <a:buNone/>
                      </a:pPr>
                      <a:endParaRPr lang="en-US"/>
                    </a:p>
                  </a:txBody>
                  <a:tcPr/>
                </a:tc>
                <a:tc>
                  <a:txBody>
                    <a:bodyPr/>
                    <a:lstStyle/>
                    <a:p>
                      <a:pPr lvl="0">
                        <a:buNone/>
                      </a:pPr>
                      <a:endParaRPr lang="en-US"/>
                    </a:p>
                  </a:txBody>
                  <a:tcPr/>
                </a:tc>
                <a:extLst>
                  <a:ext uri="{0D108BD9-81ED-4DB2-BD59-A6C34878D82A}">
                    <a16:rowId xmlns:a16="http://schemas.microsoft.com/office/drawing/2014/main" val="3702177741"/>
                  </a:ext>
                </a:extLst>
              </a:tr>
            </a:tbl>
          </a:graphicData>
        </a:graphic>
      </p:graphicFrame>
    </p:spTree>
    <p:extLst>
      <p:ext uri="{BB962C8B-B14F-4D97-AF65-F5344CB8AC3E}">
        <p14:creationId xmlns:p14="http://schemas.microsoft.com/office/powerpoint/2010/main" val="138881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AE18F-B99A-43C2-9515-36AC17B73262}"/>
              </a:ext>
            </a:extLst>
          </p:cNvPr>
          <p:cNvSpPr>
            <a:spLocks noGrp="1"/>
          </p:cNvSpPr>
          <p:nvPr>
            <p:ph type="title"/>
          </p:nvPr>
        </p:nvSpPr>
        <p:spPr>
          <a:xfrm>
            <a:off x="396239" y="172721"/>
            <a:ext cx="11358879" cy="934719"/>
          </a:xfrm>
        </p:spPr>
        <p:txBody>
          <a:bodyPr/>
          <a:lstStyle/>
          <a:p>
            <a:r>
              <a:rPr lang="en-HK" dirty="0"/>
              <a:t>Prompt &amp; Instructions (SAMPLE)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01076986"/>
              </p:ext>
            </p:extLst>
          </p:nvPr>
        </p:nvGraphicFramePr>
        <p:xfrm>
          <a:off x="396240" y="1107440"/>
          <a:ext cx="11358879" cy="5628640"/>
        </p:xfrm>
        <a:graphic>
          <a:graphicData uri="http://schemas.openxmlformats.org/drawingml/2006/table">
            <a:tbl>
              <a:tblPr firstRow="1" firstCol="1" bandRow="1">
                <a:tableStyleId>{8799B23B-EC83-4686-B30A-512413B5E67A}</a:tableStyleId>
              </a:tblPr>
              <a:tblGrid>
                <a:gridCol w="11358879">
                  <a:extLst>
                    <a:ext uri="{9D8B030D-6E8A-4147-A177-3AD203B41FA5}">
                      <a16:colId xmlns:a16="http://schemas.microsoft.com/office/drawing/2014/main" val="4255548729"/>
                    </a:ext>
                  </a:extLst>
                </a:gridCol>
              </a:tblGrid>
              <a:tr h="3428499">
                <a:tc>
                  <a:txBody>
                    <a:bodyPr/>
                    <a:lstStyle/>
                    <a:p>
                      <a:pPr>
                        <a:lnSpc>
                          <a:spcPct val="107000"/>
                        </a:lnSpc>
                        <a:spcAft>
                          <a:spcPts val="0"/>
                        </a:spcAft>
                      </a:pPr>
                      <a:r>
                        <a:rPr lang="en-US" sz="1500" dirty="0">
                          <a:effectLst/>
                        </a:rPr>
                        <a:t>Prompt:   Targeting a Broken Heart  </a:t>
                      </a:r>
                    </a:p>
                    <a:p>
                      <a:pPr>
                        <a:lnSpc>
                          <a:spcPct val="107000"/>
                        </a:lnSpc>
                        <a:spcAft>
                          <a:spcPts val="0"/>
                        </a:spcAft>
                      </a:pPr>
                      <a:r>
                        <a:rPr lang="en-US" sz="1500" dirty="0">
                          <a:effectLst/>
                        </a:rPr>
                        <a:t>  </a:t>
                      </a:r>
                    </a:p>
                    <a:p>
                      <a:pPr>
                        <a:lnSpc>
                          <a:spcPct val="107000"/>
                        </a:lnSpc>
                        <a:spcAft>
                          <a:spcPts val="0"/>
                        </a:spcAft>
                      </a:pPr>
                      <a:r>
                        <a:rPr lang="en-US" sz="1500" b="0" dirty="0">
                          <a:effectLst/>
                        </a:rPr>
                        <a:t>Facebook Researchers noted, during the two weeks before and the two weeks after their break-up announcement,” they explained, Facebook users “accepted more than one invitation to an event 40% more than [during] the 60 days before and 60 days after their announcement.  The researchers also noted that “’Healing,’ ‘detox,’ ‘drowning sorrows,’ ‘binge watching’ and ‘suffering’ are just some of the words and phrases that are more pronounced in men’s posts before they mark themselves ‘Single.</a:t>
                      </a:r>
                    </a:p>
                    <a:p>
                      <a:pPr>
                        <a:lnSpc>
                          <a:spcPct val="107000"/>
                        </a:lnSpc>
                        <a:spcAft>
                          <a:spcPts val="0"/>
                        </a:spcAft>
                      </a:pPr>
                      <a:endParaRPr lang="en-US" sz="1500" b="0">
                        <a:effectLst/>
                      </a:endParaRPr>
                    </a:p>
                    <a:p>
                      <a:pPr>
                        <a:lnSpc>
                          <a:spcPct val="107000"/>
                        </a:lnSpc>
                        <a:spcAft>
                          <a:spcPts val="0"/>
                        </a:spcAft>
                      </a:pPr>
                      <a:r>
                        <a:rPr lang="en-US" sz="1500" b="0" dirty="0">
                          <a:effectLst/>
                        </a:rPr>
                        <a:t>As to what helps people get over a breakup, Facebook researchers wrote that “gaining new experiences…  seems to be more therapeutic than buying things.” Under the subhead “What it means for marketers,” the post then asks, “How can brands be a part of the journey to help mend people’s broken hearts?” Suggested answers include “Empathize with them” and “Offer them new experiences.” The post concludes by encouraging potential Facebook advertising clients: “Tracking signals of intent to travel, experience new things or take up a new hobby can help you reach this group with a relevant ad at the right time.”</a:t>
                      </a:r>
                    </a:p>
                    <a:p>
                      <a:pPr>
                        <a:lnSpc>
                          <a:spcPct val="107000"/>
                        </a:lnSpc>
                        <a:spcAft>
                          <a:spcPts val="0"/>
                        </a:spcAft>
                      </a:pPr>
                      <a:endParaRPr lang="en-US" sz="1500" b="0">
                        <a:effectLst/>
                      </a:endParaRPr>
                    </a:p>
                    <a:p>
                      <a:pPr>
                        <a:lnSpc>
                          <a:spcPct val="107000"/>
                        </a:lnSpc>
                        <a:spcAft>
                          <a:spcPts val="0"/>
                        </a:spcAft>
                      </a:pPr>
                      <a:r>
                        <a:rPr lang="en-US" sz="1500" u="sng" dirty="0">
                          <a:effectLst/>
                          <a:hlinkClick r:id="rId2"/>
                        </a:rPr>
                        <a:t>https://www.scu.edu/ethics/focus-areas/internet-ethics/resources/targeting-a-broken-heart/</a:t>
                      </a:r>
                      <a:endParaRPr lang="en-US" sz="1500" dirty="0">
                        <a:effectLst/>
                      </a:endParaRPr>
                    </a:p>
                  </a:txBody>
                  <a:tcPr marL="59996" marR="59996" marT="0" marB="0"/>
                </a:tc>
                <a:extLst>
                  <a:ext uri="{0D108BD9-81ED-4DB2-BD59-A6C34878D82A}">
                    <a16:rowId xmlns:a16="http://schemas.microsoft.com/office/drawing/2014/main" val="2266971899"/>
                  </a:ext>
                </a:extLst>
              </a:tr>
              <a:tr h="2200141">
                <a:tc>
                  <a:txBody>
                    <a:bodyPr/>
                    <a:lstStyle/>
                    <a:p>
                      <a:pPr>
                        <a:lnSpc>
                          <a:spcPct val="107000"/>
                        </a:lnSpc>
                        <a:spcAft>
                          <a:spcPts val="0"/>
                        </a:spcAft>
                      </a:pPr>
                      <a:r>
                        <a:rPr lang="en-US" sz="1500" dirty="0">
                          <a:effectLst/>
                        </a:rPr>
                        <a:t>Group Task Instructions (20 minutes):  </a:t>
                      </a:r>
                    </a:p>
                    <a:p>
                      <a:pPr marL="342900" lvl="0" indent="-342900">
                        <a:lnSpc>
                          <a:spcPct val="107000"/>
                        </a:lnSpc>
                        <a:spcAft>
                          <a:spcPts val="0"/>
                        </a:spcAft>
                        <a:buFont typeface="Symbol" panose="05050102010706020507" pitchFamily="18" charset="2"/>
                        <a:buChar char=""/>
                      </a:pPr>
                      <a:r>
                        <a:rPr lang="en-US" sz="1500" b="0" i="0" u="none" strike="noStrike" noProof="0" dirty="0">
                          <a:effectLst/>
                          <a:latin typeface="Calibri"/>
                        </a:rPr>
                        <a:t>Select your </a:t>
                      </a:r>
                      <a:r>
                        <a:rPr lang="en-US" sz="1500" b="0" i="0" u="none" strike="noStrike" noProof="0" dirty="0">
                          <a:effectLst/>
                          <a:latin typeface="Calibri"/>
                          <a:hlinkClick r:id="rId3"/>
                        </a:rPr>
                        <a:t>group role</a:t>
                      </a:r>
                      <a:r>
                        <a:rPr lang="en-US" sz="1500" b="0" i="0" u="none" strike="noStrike" noProof="0" dirty="0">
                          <a:effectLst/>
                          <a:latin typeface="Calibri"/>
                        </a:rPr>
                        <a:t> and take ownership of that role</a:t>
                      </a:r>
                    </a:p>
                    <a:p>
                      <a:pPr marL="342900" lvl="0" indent="-342900">
                        <a:lnSpc>
                          <a:spcPct val="107000"/>
                        </a:lnSpc>
                        <a:spcAft>
                          <a:spcPts val="0"/>
                        </a:spcAft>
                        <a:buFont typeface="Symbol" panose="05050102010706020507" pitchFamily="18" charset="2"/>
                        <a:buChar char=""/>
                      </a:pPr>
                      <a:r>
                        <a:rPr lang="en-US" sz="1500" b="0" dirty="0">
                          <a:effectLst/>
                        </a:rPr>
                        <a:t>Discuss the case with your group members</a:t>
                      </a:r>
                      <a:endParaRPr lang="en-US" dirty="0"/>
                    </a:p>
                    <a:p>
                      <a:pPr marL="342900" lvl="0" indent="-342900">
                        <a:lnSpc>
                          <a:spcPct val="107000"/>
                        </a:lnSpc>
                        <a:spcAft>
                          <a:spcPts val="0"/>
                        </a:spcAft>
                        <a:buFont typeface="Symbol" panose="05050102010706020507" pitchFamily="18" charset="2"/>
                        <a:buChar char=""/>
                      </a:pPr>
                      <a:r>
                        <a:rPr lang="en-US" sz="1500" b="0" dirty="0">
                          <a:effectLst/>
                        </a:rPr>
                        <a:t>Next, discuss and record your answers to the prompt below. Be sure to use the new terms you learned in today’s mini-lectures</a:t>
                      </a:r>
                      <a:endParaRPr lang="en-US" dirty="0"/>
                    </a:p>
                    <a:p>
                      <a:pPr marL="742950" lvl="1" indent="-285750">
                        <a:lnSpc>
                          <a:spcPct val="107000"/>
                        </a:lnSpc>
                        <a:spcAft>
                          <a:spcPts val="0"/>
                        </a:spcAft>
                        <a:buFont typeface="Courier New" panose="02070309020205020404" pitchFamily="49" charset="0"/>
                        <a:buChar char="o"/>
                      </a:pPr>
                      <a:r>
                        <a:rPr lang="en-US" sz="1500" b="0" dirty="0">
                          <a:effectLst/>
                        </a:rPr>
                        <a:t>You may have a group member in charge of typing answers, using Collaboration in Canvas or a group member may upload it to </a:t>
                      </a:r>
                      <a:r>
                        <a:rPr lang="en-US" sz="1500" b="0" u="sng" dirty="0">
                          <a:effectLst/>
                          <a:hlinkClick r:id="rId4"/>
                        </a:rPr>
                        <a:t>Office 365</a:t>
                      </a:r>
                      <a:r>
                        <a:rPr lang="en-US" sz="1500" b="0" dirty="0">
                          <a:effectLst/>
                        </a:rPr>
                        <a:t> and give “</a:t>
                      </a:r>
                      <a:r>
                        <a:rPr lang="en-US" sz="1500" b="0" u="sng" dirty="0">
                          <a:effectLst/>
                          <a:hlinkClick r:id="rId5"/>
                        </a:rPr>
                        <a:t>anyone with the link</a:t>
                      </a:r>
                      <a:r>
                        <a:rPr lang="en-US" sz="1500" b="0" dirty="0">
                          <a:effectLst/>
                        </a:rPr>
                        <a:t>” rights to collaborate on the document together. Share the link with your group members.</a:t>
                      </a:r>
                    </a:p>
                    <a:p>
                      <a:pPr marL="342900" lvl="0" indent="-342900">
                        <a:lnSpc>
                          <a:spcPct val="107000"/>
                        </a:lnSpc>
                        <a:spcAft>
                          <a:spcPts val="0"/>
                        </a:spcAft>
                        <a:buFont typeface="Symbol" panose="05050102010706020507" pitchFamily="18" charset="2"/>
                        <a:buChar char=""/>
                      </a:pPr>
                      <a:r>
                        <a:rPr lang="en-US" sz="1500" b="0" dirty="0">
                          <a:effectLst/>
                        </a:rPr>
                        <a:t>Upload your answers to </a:t>
                      </a:r>
                      <a:r>
                        <a:rPr lang="en-US" sz="1500" b="0" u="sng" dirty="0">
                          <a:effectLst/>
                          <a:hlinkClick r:id="rId6"/>
                        </a:rPr>
                        <a:t>Canvas Assignments</a:t>
                      </a:r>
                      <a:endParaRPr lang="en-US" sz="1500" b="0" dirty="0">
                        <a:effectLst/>
                      </a:endParaRPr>
                    </a:p>
                    <a:p>
                      <a:pPr marL="342900" lvl="0" indent="-342900">
                        <a:lnSpc>
                          <a:spcPct val="107000"/>
                        </a:lnSpc>
                        <a:spcAft>
                          <a:spcPts val="0"/>
                        </a:spcAft>
                        <a:buFont typeface="Symbol" panose="05050102010706020507" pitchFamily="18" charset="2"/>
                        <a:buChar char=""/>
                      </a:pPr>
                      <a:r>
                        <a:rPr lang="en-US" sz="1500" b="0" dirty="0">
                          <a:effectLst/>
                        </a:rPr>
                        <a:t>Some groups may be selected to present their answers to the class</a:t>
                      </a:r>
                    </a:p>
                    <a:p>
                      <a:pPr>
                        <a:lnSpc>
                          <a:spcPct val="107000"/>
                        </a:lnSpc>
                        <a:spcAft>
                          <a:spcPts val="0"/>
                        </a:spcAft>
                      </a:pPr>
                      <a:endParaRPr lang="en-US" sz="1500">
                        <a:effectLst/>
                        <a:latin typeface="Calibri" panose="020F0502020204030204" pitchFamily="34" charset="0"/>
                        <a:cs typeface="Times New Roman" panose="02020603050405020304" pitchFamily="18" charset="0"/>
                      </a:endParaRPr>
                    </a:p>
                  </a:txBody>
                  <a:tcPr marL="59996" marR="59996" marT="0" marB="0"/>
                </a:tc>
                <a:extLst>
                  <a:ext uri="{0D108BD9-81ED-4DB2-BD59-A6C34878D82A}">
                    <a16:rowId xmlns:a16="http://schemas.microsoft.com/office/drawing/2014/main" val="3522286204"/>
                  </a:ext>
                </a:extLst>
              </a:tr>
            </a:tbl>
          </a:graphicData>
        </a:graphic>
      </p:graphicFrame>
    </p:spTree>
    <p:extLst>
      <p:ext uri="{BB962C8B-B14F-4D97-AF65-F5344CB8AC3E}">
        <p14:creationId xmlns:p14="http://schemas.microsoft.com/office/powerpoint/2010/main" val="143043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8F144-A6EE-40E6-8FA9-14A33A85592B}"/>
              </a:ext>
            </a:extLst>
          </p:cNvPr>
          <p:cNvSpPr>
            <a:spLocks noGrp="1"/>
          </p:cNvSpPr>
          <p:nvPr>
            <p:ph type="title"/>
          </p:nvPr>
        </p:nvSpPr>
        <p:spPr>
          <a:xfrm>
            <a:off x="406400" y="203201"/>
            <a:ext cx="11379200" cy="894080"/>
          </a:xfrm>
        </p:spPr>
        <p:txBody>
          <a:bodyPr/>
          <a:lstStyle/>
          <a:p>
            <a:r>
              <a:rPr lang="en-HK"/>
              <a:t>Template A</a:t>
            </a: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787415792"/>
              </p:ext>
            </p:extLst>
          </p:nvPr>
        </p:nvGraphicFramePr>
        <p:xfrm>
          <a:off x="406400" y="1209040"/>
          <a:ext cx="11431095" cy="5364480"/>
        </p:xfrm>
        <a:graphic>
          <a:graphicData uri="http://schemas.openxmlformats.org/drawingml/2006/table">
            <a:tbl>
              <a:tblPr firstRow="1" firstCol="1" bandRow="1">
                <a:tableStyleId>{BC89EF96-8CEA-46FF-86C4-4CE0E7609802}</a:tableStyleId>
              </a:tblPr>
              <a:tblGrid>
                <a:gridCol w="5815263">
                  <a:extLst>
                    <a:ext uri="{9D8B030D-6E8A-4147-A177-3AD203B41FA5}">
                      <a16:colId xmlns:a16="http://schemas.microsoft.com/office/drawing/2014/main" val="4016236980"/>
                    </a:ext>
                  </a:extLst>
                </a:gridCol>
                <a:gridCol w="5615832">
                  <a:extLst>
                    <a:ext uri="{9D8B030D-6E8A-4147-A177-3AD203B41FA5}">
                      <a16:colId xmlns:a16="http://schemas.microsoft.com/office/drawing/2014/main" val="32570272"/>
                    </a:ext>
                  </a:extLst>
                </a:gridCol>
              </a:tblGrid>
              <a:tr h="594746">
                <a:tc>
                  <a:txBody>
                    <a:bodyPr/>
                    <a:lstStyle/>
                    <a:p>
                      <a:pPr algn="ctr">
                        <a:lnSpc>
                          <a:spcPct val="107000"/>
                        </a:lnSpc>
                        <a:spcAft>
                          <a:spcPts val="0"/>
                        </a:spcAft>
                      </a:pPr>
                      <a:r>
                        <a:rPr lang="en-HK" sz="1500">
                          <a:effectLst/>
                        </a:rPr>
                        <a:t>Issues</a:t>
                      </a:r>
                      <a:endParaRPr lang="en-US" sz="1500">
                        <a:effectLst/>
                      </a:endParaRPr>
                    </a:p>
                  </a:txBody>
                  <a:tcPr marL="68580" marR="68580" marT="0" marB="0"/>
                </a:tc>
                <a:tc>
                  <a:txBody>
                    <a:bodyPr/>
                    <a:lstStyle/>
                    <a:p>
                      <a:pPr algn="ctr">
                        <a:lnSpc>
                          <a:spcPct val="107000"/>
                        </a:lnSpc>
                        <a:spcAft>
                          <a:spcPts val="0"/>
                        </a:spcAft>
                      </a:pPr>
                      <a:r>
                        <a:rPr lang="en-HK" sz="1500">
                          <a:effectLst/>
                        </a:rPr>
                        <a:t>Impacts</a:t>
                      </a:r>
                      <a:endParaRPr lang="en-US" sz="1500">
                        <a:effectLst/>
                      </a:endParaRPr>
                    </a:p>
                  </a:txBody>
                  <a:tcPr marL="68580" marR="68580" marT="0" marB="0"/>
                </a:tc>
                <a:extLst>
                  <a:ext uri="{0D108BD9-81ED-4DB2-BD59-A6C34878D82A}">
                    <a16:rowId xmlns:a16="http://schemas.microsoft.com/office/drawing/2014/main" val="3040038386"/>
                  </a:ext>
                </a:extLst>
              </a:tr>
              <a:tr h="4769734">
                <a:tc>
                  <a:txBody>
                    <a:bodyPr/>
                    <a:lstStyle/>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txBody>
                  <a:tcPr marL="68580" marR="68580" marT="0" marB="0"/>
                </a:tc>
                <a:tc>
                  <a:txBody>
                    <a:bodyPr/>
                    <a:lstStyle/>
                    <a:p>
                      <a:pPr>
                        <a:lnSpc>
                          <a:spcPct val="107000"/>
                        </a:lnSpc>
                        <a:spcAft>
                          <a:spcPts val="0"/>
                        </a:spcAft>
                      </a:pPr>
                      <a:endParaRPr lang="en-US" sz="1100">
                        <a:effectLst/>
                      </a:endParaRPr>
                    </a:p>
                    <a:p>
                      <a:pPr>
                        <a:lnSpc>
                          <a:spcPct val="107000"/>
                        </a:lnSpc>
                        <a:spcAft>
                          <a:spcPts val="0"/>
                        </a:spcAft>
                      </a:pPr>
                      <a:endParaRPr lang="en-US" sz="1100">
                        <a:effectLst/>
                      </a:endParaRPr>
                    </a:p>
                    <a:p>
                      <a:pPr>
                        <a:lnSpc>
                          <a:spcPct val="107000"/>
                        </a:lnSpc>
                        <a:spcAft>
                          <a:spcPts val="0"/>
                        </a:spcAft>
                      </a:pPr>
                      <a:endParaRPr lang="en-US" sz="1100">
                        <a:effectLst/>
                      </a:endParaRPr>
                    </a:p>
                  </a:txBody>
                  <a:tcPr marL="68580" marR="68580" marT="0" marB="0"/>
                </a:tc>
                <a:extLst>
                  <a:ext uri="{0D108BD9-81ED-4DB2-BD59-A6C34878D82A}">
                    <a16:rowId xmlns:a16="http://schemas.microsoft.com/office/drawing/2014/main" val="4035911125"/>
                  </a:ext>
                </a:extLst>
              </a:tr>
            </a:tbl>
          </a:graphicData>
        </a:graphic>
      </p:graphicFrame>
    </p:spTree>
    <p:extLst>
      <p:ext uri="{BB962C8B-B14F-4D97-AF65-F5344CB8AC3E}">
        <p14:creationId xmlns:p14="http://schemas.microsoft.com/office/powerpoint/2010/main" val="144070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8F144-A6EE-40E6-8FA9-14A33A85592B}"/>
              </a:ext>
            </a:extLst>
          </p:cNvPr>
          <p:cNvSpPr>
            <a:spLocks noGrp="1"/>
          </p:cNvSpPr>
          <p:nvPr>
            <p:ph type="title"/>
          </p:nvPr>
        </p:nvSpPr>
        <p:spPr>
          <a:xfrm>
            <a:off x="406400" y="203201"/>
            <a:ext cx="11379200" cy="894080"/>
          </a:xfrm>
        </p:spPr>
        <p:txBody>
          <a:bodyPr/>
          <a:lstStyle/>
          <a:p>
            <a:r>
              <a:rPr lang="en-HK"/>
              <a:t>Template B</a:t>
            </a:r>
            <a:endParaRPr lang="en-US"/>
          </a:p>
        </p:txBody>
      </p:sp>
      <p:graphicFrame>
        <p:nvGraphicFramePr>
          <p:cNvPr id="4" name="Table 3">
            <a:extLst>
              <a:ext uri="{FF2B5EF4-FFF2-40B4-BE49-F238E27FC236}">
                <a16:creationId xmlns:a16="http://schemas.microsoft.com/office/drawing/2014/main" id="{0D2E55B2-D301-444E-83CE-1ACD97B9951D}"/>
              </a:ext>
            </a:extLst>
          </p:cNvPr>
          <p:cNvGraphicFramePr>
            <a:graphicFrameLocks noGrp="1"/>
          </p:cNvGraphicFramePr>
          <p:nvPr>
            <p:extLst>
              <p:ext uri="{D42A27DB-BD31-4B8C-83A1-F6EECF244321}">
                <p14:modId xmlns:p14="http://schemas.microsoft.com/office/powerpoint/2010/main" val="1869273766"/>
              </p:ext>
            </p:extLst>
          </p:nvPr>
        </p:nvGraphicFramePr>
        <p:xfrm>
          <a:off x="588210" y="1270000"/>
          <a:ext cx="11127296" cy="4946971"/>
        </p:xfrm>
        <a:graphic>
          <a:graphicData uri="http://schemas.openxmlformats.org/drawingml/2006/table">
            <a:tbl>
              <a:tblPr firstRow="1" firstCol="1" bandRow="1">
                <a:tableStyleId>{BC89EF96-8CEA-46FF-86C4-4CE0E7609802}</a:tableStyleId>
              </a:tblPr>
              <a:tblGrid>
                <a:gridCol w="434575">
                  <a:extLst>
                    <a:ext uri="{9D8B030D-6E8A-4147-A177-3AD203B41FA5}">
                      <a16:colId xmlns:a16="http://schemas.microsoft.com/office/drawing/2014/main" val="3355076611"/>
                    </a:ext>
                  </a:extLst>
                </a:gridCol>
                <a:gridCol w="3395103">
                  <a:extLst>
                    <a:ext uri="{9D8B030D-6E8A-4147-A177-3AD203B41FA5}">
                      <a16:colId xmlns:a16="http://schemas.microsoft.com/office/drawing/2014/main" val="2975670066"/>
                    </a:ext>
                  </a:extLst>
                </a:gridCol>
                <a:gridCol w="7297618">
                  <a:extLst>
                    <a:ext uri="{9D8B030D-6E8A-4147-A177-3AD203B41FA5}">
                      <a16:colId xmlns:a16="http://schemas.microsoft.com/office/drawing/2014/main" val="784896795"/>
                    </a:ext>
                  </a:extLst>
                </a:gridCol>
              </a:tblGrid>
              <a:tr h="305465">
                <a:tc>
                  <a:txBody>
                    <a:bodyPr/>
                    <a:lstStyle/>
                    <a:p>
                      <a:pPr>
                        <a:spcAft>
                          <a:spcPts val="0"/>
                        </a:spcAft>
                      </a:pPr>
                      <a:endParaRPr lang="en-US">
                        <a:effectLst/>
                      </a:endParaRPr>
                    </a:p>
                  </a:txBody>
                  <a:tcPr marL="68580" marR="68580" marT="0" marB="0"/>
                </a:tc>
                <a:tc>
                  <a:txBody>
                    <a:bodyPr/>
                    <a:lstStyle/>
                    <a:p>
                      <a:pPr>
                        <a:spcAft>
                          <a:spcPts val="0"/>
                        </a:spcAft>
                      </a:pPr>
                      <a:r>
                        <a:rPr lang="en-US" sz="1500">
                          <a:effectLst/>
                        </a:rPr>
                        <a:t>Questions</a:t>
                      </a:r>
                    </a:p>
                  </a:txBody>
                  <a:tcPr marL="68580" marR="68580" marT="0" marB="0"/>
                </a:tc>
                <a:tc>
                  <a:txBody>
                    <a:bodyPr/>
                    <a:lstStyle/>
                    <a:p>
                      <a:pPr>
                        <a:spcAft>
                          <a:spcPts val="0"/>
                        </a:spcAft>
                      </a:pPr>
                      <a:r>
                        <a:rPr lang="en-US" sz="1500">
                          <a:effectLst/>
                        </a:rPr>
                        <a:t>Answers</a:t>
                      </a:r>
                    </a:p>
                  </a:txBody>
                  <a:tcPr marL="68580" marR="68580" marT="0" marB="0"/>
                </a:tc>
                <a:extLst>
                  <a:ext uri="{0D108BD9-81ED-4DB2-BD59-A6C34878D82A}">
                    <a16:rowId xmlns:a16="http://schemas.microsoft.com/office/drawing/2014/main" val="1358723301"/>
                  </a:ext>
                </a:extLst>
              </a:tr>
              <a:tr h="957124">
                <a:tc>
                  <a:txBody>
                    <a:bodyPr/>
                    <a:lstStyle/>
                    <a:p>
                      <a:pPr>
                        <a:spcAft>
                          <a:spcPts val="0"/>
                        </a:spcAft>
                      </a:pPr>
                      <a:r>
                        <a:rPr lang="en-US">
                          <a:effectLst/>
                        </a:rPr>
                        <a:t>1</a:t>
                      </a:r>
                    </a:p>
                  </a:txBody>
                  <a:tcPr marL="68580" marR="68580" marT="0" marB="0"/>
                </a:tc>
                <a:tc>
                  <a:txBody>
                    <a:bodyPr/>
                    <a:lstStyle/>
                    <a:p>
                      <a:pPr>
                        <a:lnSpc>
                          <a:spcPct val="107000"/>
                        </a:lnSpc>
                        <a:spcAft>
                          <a:spcPts val="0"/>
                        </a:spcAft>
                      </a:pPr>
                      <a:r>
                        <a:rPr lang="en-US">
                          <a:effectLst/>
                        </a:rPr>
                        <a:t>What issues do you see, if any?</a:t>
                      </a:r>
                    </a:p>
                    <a:p>
                      <a:pPr>
                        <a:spcAft>
                          <a:spcPts val="0"/>
                        </a:spcAft>
                      </a:pPr>
                      <a:endParaRPr lang="en-US">
                        <a:effectLst/>
                      </a:endParaRPr>
                    </a:p>
                  </a:txBody>
                  <a:tcPr marL="68580" marR="68580" marT="0" marB="0"/>
                </a:tc>
                <a:tc>
                  <a:txBody>
                    <a:bodyPr/>
                    <a:lstStyle/>
                    <a:p>
                      <a:pPr>
                        <a:spcAft>
                          <a:spcPts val="0"/>
                        </a:spcAft>
                      </a:pPr>
                      <a:endParaRPr lang="en-US">
                        <a:effectLst/>
                      </a:endParaRPr>
                    </a:p>
                  </a:txBody>
                  <a:tcPr marL="68580" marR="68580" marT="0" marB="0"/>
                </a:tc>
                <a:extLst>
                  <a:ext uri="{0D108BD9-81ED-4DB2-BD59-A6C34878D82A}">
                    <a16:rowId xmlns:a16="http://schemas.microsoft.com/office/drawing/2014/main" val="2227850676"/>
                  </a:ext>
                </a:extLst>
              </a:tr>
              <a:tr h="796238">
                <a:tc>
                  <a:txBody>
                    <a:bodyPr/>
                    <a:lstStyle/>
                    <a:p>
                      <a:pPr>
                        <a:spcAft>
                          <a:spcPts val="0"/>
                        </a:spcAft>
                      </a:pPr>
                      <a:r>
                        <a:rPr lang="en-US">
                          <a:effectLst/>
                        </a:rPr>
                        <a:t>2</a:t>
                      </a:r>
                    </a:p>
                  </a:txBody>
                  <a:tcPr marL="68580" marR="68580" marT="0" marB="0"/>
                </a:tc>
                <a:tc>
                  <a:txBody>
                    <a:bodyPr/>
                    <a:lstStyle/>
                    <a:p>
                      <a:pPr>
                        <a:spcAft>
                          <a:spcPts val="0"/>
                        </a:spcAft>
                      </a:pPr>
                      <a:r>
                        <a:rPr lang="en-US">
                          <a:effectLst/>
                        </a:rPr>
                        <a:t>How might this impact you?</a:t>
                      </a:r>
                    </a:p>
                    <a:p>
                      <a:pPr>
                        <a:spcAft>
                          <a:spcPts val="0"/>
                        </a:spcAft>
                      </a:pPr>
                      <a:endParaRPr lang="en-US">
                        <a:effectLst/>
                      </a:endParaRPr>
                    </a:p>
                  </a:txBody>
                  <a:tcPr marL="68580" marR="68580" marT="0" marB="0"/>
                </a:tc>
                <a:tc>
                  <a:txBody>
                    <a:bodyPr/>
                    <a:lstStyle/>
                    <a:p>
                      <a:pPr>
                        <a:spcAft>
                          <a:spcPts val="0"/>
                        </a:spcAft>
                      </a:pPr>
                      <a:endParaRPr lang="en-US">
                        <a:effectLst/>
                      </a:endParaRPr>
                    </a:p>
                  </a:txBody>
                  <a:tcPr marL="68580" marR="68580" marT="0" marB="0"/>
                </a:tc>
                <a:extLst>
                  <a:ext uri="{0D108BD9-81ED-4DB2-BD59-A6C34878D82A}">
                    <a16:rowId xmlns:a16="http://schemas.microsoft.com/office/drawing/2014/main" val="3660774828"/>
                  </a:ext>
                </a:extLst>
              </a:tr>
              <a:tr h="1309434">
                <a:tc>
                  <a:txBody>
                    <a:bodyPr/>
                    <a:lstStyle/>
                    <a:p>
                      <a:pPr>
                        <a:spcAft>
                          <a:spcPts val="0"/>
                        </a:spcAft>
                      </a:pPr>
                      <a:r>
                        <a:rPr lang="en-US">
                          <a:effectLst/>
                        </a:rPr>
                        <a:t>3</a:t>
                      </a:r>
                    </a:p>
                  </a:txBody>
                  <a:tcPr marL="68580" marR="68580" marT="0" marB="0"/>
                </a:tc>
                <a:tc>
                  <a:txBody>
                    <a:bodyPr/>
                    <a:lstStyle/>
                    <a:p>
                      <a:pPr>
                        <a:spcAft>
                          <a:spcPts val="0"/>
                        </a:spcAft>
                      </a:pPr>
                      <a:r>
                        <a:rPr lang="en-US">
                          <a:effectLst/>
                        </a:rPr>
                        <a:t>Is it ethical for a social media company like Facebook to analyze users’ posts for signs of break-ups, and then use this research to help target ads?</a:t>
                      </a:r>
                    </a:p>
                    <a:p>
                      <a:pPr>
                        <a:spcAft>
                          <a:spcPts val="0"/>
                        </a:spcAft>
                      </a:pPr>
                      <a:endParaRPr lang="en-US">
                        <a:effectLst/>
                      </a:endParaRPr>
                    </a:p>
                  </a:txBody>
                  <a:tcPr marL="68580" marR="68580" marT="0" marB="0"/>
                </a:tc>
                <a:tc>
                  <a:txBody>
                    <a:bodyPr/>
                    <a:lstStyle/>
                    <a:p>
                      <a:pPr>
                        <a:spcAft>
                          <a:spcPts val="0"/>
                        </a:spcAft>
                      </a:pPr>
                      <a:endParaRPr lang="en-US">
                        <a:effectLst/>
                      </a:endParaRPr>
                    </a:p>
                  </a:txBody>
                  <a:tcPr marL="68580" marR="68580" marT="0" marB="0"/>
                </a:tc>
                <a:extLst>
                  <a:ext uri="{0D108BD9-81ED-4DB2-BD59-A6C34878D82A}">
                    <a16:rowId xmlns:a16="http://schemas.microsoft.com/office/drawing/2014/main" val="2906512368"/>
                  </a:ext>
                </a:extLst>
              </a:tr>
              <a:tr h="1242224">
                <a:tc>
                  <a:txBody>
                    <a:bodyPr/>
                    <a:lstStyle/>
                    <a:p>
                      <a:pPr>
                        <a:spcAft>
                          <a:spcPts val="0"/>
                        </a:spcAft>
                      </a:pPr>
                      <a:r>
                        <a:rPr lang="en-US">
                          <a:effectLst/>
                        </a:rPr>
                        <a:t>4</a:t>
                      </a:r>
                    </a:p>
                  </a:txBody>
                  <a:tcPr marL="68580" marR="68580" marT="0" marB="0"/>
                </a:tc>
                <a:tc>
                  <a:txBody>
                    <a:bodyPr/>
                    <a:lstStyle/>
                    <a:p>
                      <a:pPr>
                        <a:spcAft>
                          <a:spcPts val="0"/>
                        </a:spcAft>
                      </a:pPr>
                      <a:r>
                        <a:rPr lang="en-US">
                          <a:effectLst/>
                        </a:rPr>
                        <a:t>Any other companies you can think of that may also have this practice?</a:t>
                      </a:r>
                    </a:p>
                  </a:txBody>
                  <a:tcPr marL="68580" marR="68580" marT="0" marB="0"/>
                </a:tc>
                <a:tc>
                  <a:txBody>
                    <a:bodyPr/>
                    <a:lstStyle/>
                    <a:p>
                      <a:pPr>
                        <a:spcAft>
                          <a:spcPts val="0"/>
                        </a:spcAft>
                      </a:pPr>
                      <a:endParaRPr lang="en-US" dirty="0">
                        <a:effectLst/>
                      </a:endParaRPr>
                    </a:p>
                  </a:txBody>
                  <a:tcPr marL="68580" marR="68580" marT="0" marB="0"/>
                </a:tc>
                <a:extLst>
                  <a:ext uri="{0D108BD9-81ED-4DB2-BD59-A6C34878D82A}">
                    <a16:rowId xmlns:a16="http://schemas.microsoft.com/office/drawing/2014/main" val="2764545613"/>
                  </a:ext>
                </a:extLst>
              </a:tr>
            </a:tbl>
          </a:graphicData>
        </a:graphic>
      </p:graphicFrame>
    </p:spTree>
    <p:extLst>
      <p:ext uri="{BB962C8B-B14F-4D97-AF65-F5344CB8AC3E}">
        <p14:creationId xmlns:p14="http://schemas.microsoft.com/office/powerpoint/2010/main" val="28064032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9C142607A7FF94684A731B1862692E6" ma:contentTypeVersion="12" ma:contentTypeDescription="Create a new document." ma:contentTypeScope="" ma:versionID="90e20d8d4509056659c155ab8adf3af9">
  <xsd:schema xmlns:xsd="http://www.w3.org/2001/XMLSchema" xmlns:xs="http://www.w3.org/2001/XMLSchema" xmlns:p="http://schemas.microsoft.com/office/2006/metadata/properties" xmlns:ns2="8a0de914-9084-4780-8811-2dc8dbadccf9" xmlns:ns3="d7901716-1037-4d88-bd08-53654d50edcf" targetNamespace="http://schemas.microsoft.com/office/2006/metadata/properties" ma:root="true" ma:fieldsID="7362798a9ba163bd2b70142dd7e0bf8a" ns2:_="" ns3:_="">
    <xsd:import namespace="8a0de914-9084-4780-8811-2dc8dbadccf9"/>
    <xsd:import namespace="d7901716-1037-4d88-bd08-53654d50ed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0de914-9084-4780-8811-2dc8dbadcc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901716-1037-4d88-bd08-53654d50edc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39DEA7-52D0-4B3D-B30B-4BC8B001070F}">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8a0de914-9084-4780-8811-2dc8dbadccf9"/>
    <ds:schemaRef ds:uri="http://www.w3.org/XML/1998/namespace"/>
    <ds:schemaRef ds:uri="http://purl.org/dc/dcmitype/"/>
  </ds:schemaRefs>
</ds:datastoreItem>
</file>

<file path=customXml/itemProps2.xml><?xml version="1.0" encoding="utf-8"?>
<ds:datastoreItem xmlns:ds="http://schemas.openxmlformats.org/officeDocument/2006/customXml" ds:itemID="{FFD2370A-48B4-46FF-8495-64631C4AF0DB}">
  <ds:schemaRefs>
    <ds:schemaRef ds:uri="http://schemas.microsoft.com/sharepoint/v3/contenttype/forms"/>
  </ds:schemaRefs>
</ds:datastoreItem>
</file>

<file path=customXml/itemProps3.xml><?xml version="1.0" encoding="utf-8"?>
<ds:datastoreItem xmlns:ds="http://schemas.openxmlformats.org/officeDocument/2006/customXml" ds:itemID="{0485C551-2B1C-4555-BAF6-7CFCA6CF6F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0de914-9084-4780-8811-2dc8dbadccf9"/>
    <ds:schemaRef ds:uri="d7901716-1037-4d88-bd08-53654d50ed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91</Words>
  <Application>Microsoft Office PowerPoint</Application>
  <PresentationFormat>Widescreen</PresentationFormat>
  <Paragraphs>43</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Group _______</vt:lpstr>
      <vt:lpstr>Prompt &amp; Instructions (SAMPLE)</vt:lpstr>
      <vt:lpstr>Template A</vt:lpstr>
      <vt:lpstr>Template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Yin Shan Amy CHONG</cp:lastModifiedBy>
  <cp:revision>26</cp:revision>
  <dcterms:created xsi:type="dcterms:W3CDTF">2020-06-18T09:13:15Z</dcterms:created>
  <dcterms:modified xsi:type="dcterms:W3CDTF">2020-10-27T08:38:45Z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0x010100A9C142607A7FF94684A731B1862692E6</vt:lpwstr>
  </property>
</Properties>
</file>